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58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74B62-395C-48B9-9EF0-586EDE8B3C8B}">
  <a:tblStyle styleId="{79E74B62-395C-48B9-9EF0-586EDE8B3C8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40"/>
  </p:normalViewPr>
  <p:slideViewPr>
    <p:cSldViewPr snapToGrid="0" snapToObjects="1">
      <p:cViewPr>
        <p:scale>
          <a:sx n="81" d="100"/>
          <a:sy n="81" d="100"/>
        </p:scale>
        <p:origin x="235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8600fb2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8600fb2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8600fb2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8600fb2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7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This year we are asking for 1000.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8600fb2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8600fb2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castil3@trinity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0" y="1352550"/>
            <a:ext cx="8520599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 dirty="0"/>
              <a:t>Phase I Funding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Branch: Trinity University</a:t>
            </a:r>
            <a:endParaRPr sz="2400"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1802099" y="2724150"/>
            <a:ext cx="5539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Advisor: Farzan Aminian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 Email: faminian@trinity.edu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94801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Branch Information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Office Term: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January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9 - December 2019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Branch Officers: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      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President:</a:t>
            </a:r>
            <a:r>
              <a:rPr lang="en" sz="16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Hanna Rafferty  (</a:t>
            </a:r>
            <a:r>
              <a:rPr lang="en" sz="1600" u="sng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hraffert@trinity.edu)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 </a:t>
            </a:r>
            <a:endParaRPr lang="en" sz="1600" dirty="0">
              <a:solidFill>
                <a:schemeClr val="tx1"/>
              </a:solidFill>
              <a:latin typeface="+mn-lt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  <a:latin typeface="+mn-lt"/>
              </a:rPr>
              <a:t>        </a:t>
            </a:r>
            <a:r>
              <a:rPr lang="en" sz="1600" u="sng" dirty="0">
                <a:solidFill>
                  <a:schemeClr val="tx1"/>
                </a:solidFill>
                <a:latin typeface="+mn-lt"/>
              </a:rPr>
              <a:t>Vice 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President: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600" dirty="0" err="1">
                <a:solidFill>
                  <a:schemeClr val="tx1"/>
                </a:solidFill>
                <a:latin typeface="+mn-lt"/>
              </a:rPr>
              <a:t>Karsten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 Castillo  (</a:t>
            </a:r>
            <a:r>
              <a:rPr lang="en" sz="16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kcastil3@trinity.edu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dirty="0">
              <a:solidFill>
                <a:schemeClr val="tx1"/>
              </a:solidFill>
              <a:latin typeface="+mn-lt"/>
              <a:cs typeface="Arial"/>
              <a:sym typeface="Arial"/>
            </a:endParaRPr>
          </a:p>
          <a:p>
            <a:pPr marL="0" lvl="0" indent="457200">
              <a:lnSpc>
                <a:spcPct val="100000"/>
              </a:lnSpc>
              <a:buClr>
                <a:schemeClr val="dk2"/>
              </a:buClr>
              <a:buNone/>
            </a:pP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Treasurer: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Corbin Hartung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(chartun1</a:t>
            </a:r>
            <a:r>
              <a:rPr lang="en" sz="16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457200">
              <a:lnSpc>
                <a:spcPct val="100000"/>
              </a:lnSpc>
              <a:buClr>
                <a:schemeClr val="dk2"/>
              </a:buClr>
              <a:buNone/>
            </a:pP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Secretary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: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Duncan Dang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(adang1</a:t>
            </a:r>
            <a:r>
              <a:rPr lang="en" sz="16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457200">
              <a:lnSpc>
                <a:spcPct val="100000"/>
              </a:lnSpc>
              <a:buClr>
                <a:schemeClr val="dk2"/>
              </a:buClr>
              <a:buNone/>
            </a:pP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Professional Development Chair: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Emi Mondragon 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" sz="1600" dirty="0" err="1">
                <a:solidFill>
                  <a:schemeClr val="tx1"/>
                </a:solidFill>
                <a:latin typeface="+mn-lt"/>
              </a:rPr>
              <a:t>emondrag</a:t>
            </a:r>
            <a:r>
              <a:rPr lang="en" sz="1600" dirty="0" err="1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u="sng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457200">
              <a:lnSpc>
                <a:spcPct val="100000"/>
              </a:lnSpc>
              <a:buClr>
                <a:schemeClr val="dk2"/>
              </a:buClr>
              <a:buNone/>
            </a:pPr>
            <a:r>
              <a:rPr lang="en-US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Recruitment</a:t>
            </a: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Chair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: Neil </a:t>
            </a:r>
            <a:r>
              <a:rPr lang="en" sz="1600" dirty="0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Verwillow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" sz="1600" dirty="0" err="1">
                <a:solidFill>
                  <a:schemeClr val="tx1"/>
                </a:solidFill>
                <a:latin typeface="+mn-lt"/>
              </a:rPr>
              <a:t>nverwill</a:t>
            </a:r>
            <a:r>
              <a:rPr lang="en" sz="1600" dirty="0" err="1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u="sng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457200">
              <a:lnSpc>
                <a:spcPct val="100000"/>
              </a:lnSpc>
              <a:buClr>
                <a:schemeClr val="dk2"/>
              </a:buClr>
              <a:buNone/>
            </a:pP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Community and Public Outreach Chair</a:t>
            </a:r>
            <a:r>
              <a:rPr lang="en" sz="16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: Nick </a:t>
            </a:r>
            <a:r>
              <a:rPr lang="en" sz="1600" dirty="0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Younkins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" sz="1600" dirty="0" err="1">
                <a:solidFill>
                  <a:schemeClr val="tx1"/>
                </a:solidFill>
                <a:latin typeface="+mn-lt"/>
              </a:rPr>
              <a:t>nyounkin</a:t>
            </a:r>
            <a:r>
              <a:rPr lang="en" sz="1600" dirty="0" err="1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lang="en" sz="1600" u="sng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457200">
              <a:lnSpc>
                <a:spcPct val="100000"/>
              </a:lnSpc>
              <a:buClr>
                <a:schemeClr val="dk2"/>
              </a:buClr>
              <a:buNone/>
            </a:pPr>
            <a:r>
              <a:rPr lang="en" sz="16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Activity Planning Chair</a:t>
            </a:r>
            <a:r>
              <a:rPr lang="en" sz="16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: Natasha Wright 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" sz="1600" dirty="0" err="1">
                <a:solidFill>
                  <a:schemeClr val="tx1"/>
                </a:solidFill>
                <a:latin typeface="+mn-lt"/>
              </a:rPr>
              <a:t>nwright</a:t>
            </a:r>
            <a:r>
              <a:rPr lang="en" sz="1600" dirty="0" err="1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@trinity.edu</a:t>
            </a:r>
            <a:r>
              <a:rPr lang="en" sz="1600" dirty="0">
                <a:solidFill>
                  <a:schemeClr val="tx1"/>
                </a:solidFill>
                <a:latin typeface="+mn-lt"/>
              </a:rPr>
              <a:t>)</a:t>
            </a:r>
            <a:endParaRPr sz="16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76381" y="0"/>
            <a:ext cx="5186423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Accomplishments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7880" y="650519"/>
            <a:ext cx="4203235" cy="4492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Internship Panel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SWRI tour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</a:rPr>
              <a:t>Trivia Night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Pizza Talks</a:t>
            </a:r>
            <a:endParaRPr lang="en-U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Distinguished lecturer from NASA discussing ethics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Resume Workshop 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Circuits and Electronics Tutoring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Field Trip to San Antonio Museum of Science and Technology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925" y="3099855"/>
            <a:ext cx="1945650" cy="11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900" y="4070275"/>
            <a:ext cx="3997399" cy="5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 t="32891" b="38352"/>
          <a:stretch/>
        </p:blipFill>
        <p:spPr>
          <a:xfrm>
            <a:off x="6328385" y="1432871"/>
            <a:ext cx="2402100" cy="6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0012" y="219139"/>
            <a:ext cx="3129591" cy="120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3;p17">
            <a:extLst>
              <a:ext uri="{FF2B5EF4-FFF2-40B4-BE49-F238E27FC236}">
                <a16:creationId xmlns:a16="http://schemas.microsoft.com/office/drawing/2014/main" id="{DA9085FF-EF22-A948-9469-7A29426A0D7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0692" y="1020418"/>
            <a:ext cx="2402100" cy="12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7;p17">
            <a:extLst>
              <a:ext uri="{FF2B5EF4-FFF2-40B4-BE49-F238E27FC236}">
                <a16:creationId xmlns:a16="http://schemas.microsoft.com/office/drawing/2014/main" id="{42B7596D-A2EC-E94D-9841-CE82F8CC804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87187" y="2031915"/>
            <a:ext cx="1945650" cy="130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4;p17">
            <a:extLst>
              <a:ext uri="{FF2B5EF4-FFF2-40B4-BE49-F238E27FC236}">
                <a16:creationId xmlns:a16="http://schemas.microsoft.com/office/drawing/2014/main" id="{21603766-ABE5-0347-B6EA-D13F9EA547F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0649" y="2267707"/>
            <a:ext cx="1945650" cy="11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FE605F-24FF-504B-869F-B7A77E104D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02"/>
          <a:stretch/>
        </p:blipFill>
        <p:spPr>
          <a:xfrm>
            <a:off x="3210915" y="2755556"/>
            <a:ext cx="1109780" cy="8955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76381" y="0"/>
            <a:ext cx="5186423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641099" y="418642"/>
            <a:ext cx="7941041" cy="4439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200000"/>
              </a:lnSpc>
              <a:buFont typeface="Open Sans"/>
              <a:buChar char="-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</a:rPr>
              <a:t>Recruitment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Font typeface="Open Sans"/>
              <a:buChar char="-"/>
            </a:pPr>
            <a:r>
              <a:rPr lang="en-US" dirty="0"/>
              <a:t>Freshman have not decided their specialty yet</a:t>
            </a:r>
          </a:p>
          <a:p>
            <a:pPr>
              <a:lnSpc>
                <a:spcPct val="200000"/>
              </a:lnSpc>
              <a:buFont typeface="Open Sans"/>
              <a:buChar char="-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</a:rPr>
              <a:t>Difficulty finding speakers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Font typeface="Open Sans"/>
              <a:buChar char="-"/>
            </a:pPr>
            <a:r>
              <a:rPr lang="en-US" dirty="0">
                <a:highlight>
                  <a:srgbClr val="FFFFFF"/>
                </a:highlight>
              </a:rPr>
              <a:t>How to conduct interviews, career advancement, expectations after graduation, the importance of taking the FE exam, importance of continuing education and participation in professional organizations such as IEEE</a:t>
            </a:r>
            <a:endParaRPr lang="en-US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200000"/>
              </a:lnSpc>
              <a:buFont typeface="Open Sans"/>
              <a:buChar char="-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</a:rPr>
              <a:t>Increasing industry interaction to determine specialization within electrical engineering</a:t>
            </a:r>
          </a:p>
          <a:p>
            <a:pPr>
              <a:lnSpc>
                <a:spcPct val="200000"/>
              </a:lnSpc>
              <a:buFont typeface="Open Sans"/>
              <a:buChar char="-"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</a:rPr>
              <a:t>Mentoring opportunities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632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900501" y="361950"/>
            <a:ext cx="54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I Funding</a:t>
            </a:r>
            <a:endParaRPr/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1828800" y="1047750"/>
          <a:ext cx="5715000" cy="3365900"/>
        </p:xfrm>
        <a:graphic>
          <a:graphicData uri="http://schemas.openxmlformats.org/drawingml/2006/table">
            <a:tbl>
              <a:tblPr>
                <a:noFill/>
                <a:tableStyleId>{79E74B62-395C-48B9-9EF0-586EDE8B3C8B}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 Expenditure ($)</a:t>
                      </a:r>
                      <a:endParaRPr sz="1400" b="1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Pizza Talks &amp; Membership Drives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SAMSAT tickets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Off Campus Events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Research Drive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Tutoring Sessions for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Circuits and Electronics I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Trivia Night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High School Visits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R5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671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received $550 for ...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Ethics Competition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Circuits Competition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Volunteering at Robotics Competition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287</Words>
  <Application>Microsoft Office PowerPoint</Application>
  <PresentationFormat>On-screen Show (16:9)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Economica</vt:lpstr>
      <vt:lpstr>Open Sans</vt:lpstr>
      <vt:lpstr>Luxe</vt:lpstr>
      <vt:lpstr>Phase I Funding Student Branch: Trinity University</vt:lpstr>
      <vt:lpstr>General Branch Information</vt:lpstr>
      <vt:lpstr>Key Accomplishments</vt:lpstr>
      <vt:lpstr>Challenges</vt:lpstr>
      <vt:lpstr>Phase I Funding</vt:lpstr>
      <vt:lpstr>R5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 Funding Student Branch: Trinity University</dc:title>
  <cp:lastModifiedBy>Larson, Lawrence</cp:lastModifiedBy>
  <cp:revision>8</cp:revision>
  <dcterms:modified xsi:type="dcterms:W3CDTF">2019-08-23T17:56:49Z</dcterms:modified>
</cp:coreProperties>
</file>